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59" r:id="rId4"/>
    <p:sldId id="260" r:id="rId5"/>
    <p:sldId id="263" r:id="rId6"/>
    <p:sldId id="272" r:id="rId7"/>
    <p:sldId id="266" r:id="rId8"/>
    <p:sldId id="290" r:id="rId9"/>
    <p:sldId id="282" r:id="rId10"/>
    <p:sldId id="291" r:id="rId11"/>
    <p:sldId id="292" r:id="rId12"/>
    <p:sldId id="269" r:id="rId13"/>
    <p:sldId id="294" r:id="rId14"/>
    <p:sldId id="295" r:id="rId15"/>
    <p:sldId id="293" r:id="rId16"/>
    <p:sldId id="296" r:id="rId17"/>
    <p:sldId id="265" r:id="rId18"/>
    <p:sldId id="288" r:id="rId19"/>
    <p:sldId id="287" r:id="rId20"/>
    <p:sldId id="297" r:id="rId21"/>
    <p:sldId id="298" r:id="rId22"/>
    <p:sldId id="299" r:id="rId23"/>
    <p:sldId id="284" r:id="rId24"/>
    <p:sldId id="283" r:id="rId25"/>
    <p:sldId id="300" r:id="rId26"/>
    <p:sldId id="281" r:id="rId27"/>
    <p:sldId id="285" r:id="rId28"/>
    <p:sldId id="301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39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6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7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7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5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0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6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6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29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5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7/13/2021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32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0/folders/0Bxxqx_AAp2u2Zkp4cGxoNVEzb3M?resourcekey=0-RKOYOxuHZTxh0eSZRSnIoA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6F801-06DA-495F-959E-27F3C74BB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8463" y="862234"/>
            <a:ext cx="3891873" cy="861789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latin typeface="Rockwell Condensed" panose="02060603050405020104" pitchFamily="18" charset="0"/>
              </a:rPr>
              <a:t>Safety</a:t>
            </a:r>
            <a:r>
              <a:rPr lang="it-IT" dirty="0">
                <a:latin typeface="Rockwell Condensed" panose="02060603050405020104" pitchFamily="18" charset="0"/>
              </a:rPr>
              <a:t> floater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42A6AE0-3E77-4551-ADAC-5561C5146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4326" y="1359527"/>
            <a:ext cx="4487024" cy="1005657"/>
          </a:xfrm>
        </p:spPr>
        <p:txBody>
          <a:bodyPr>
            <a:normAutofit/>
          </a:bodyPr>
          <a:lstStyle/>
          <a:p>
            <a:r>
              <a:rPr lang="it-IT" dirty="0">
                <a:latin typeface="Rockwell" panose="02060603020205020403" pitchFamily="18" charset="0"/>
              </a:rPr>
              <a:t>IoT group project for </a:t>
            </a:r>
            <a:r>
              <a:rPr lang="it-IT" dirty="0" err="1">
                <a:latin typeface="Rockwell" panose="02060603020205020403" pitchFamily="18" charset="0"/>
              </a:rPr>
              <a:t>coastal</a:t>
            </a:r>
            <a:r>
              <a:rPr lang="it-IT" dirty="0">
                <a:latin typeface="Rockwell" panose="02060603020205020403" pitchFamily="18" charset="0"/>
              </a:rPr>
              <a:t> </a:t>
            </a:r>
            <a:r>
              <a:rPr lang="it-IT" dirty="0" err="1">
                <a:latin typeface="Rockwell" panose="02060603020205020403" pitchFamily="18" charset="0"/>
              </a:rPr>
              <a:t>tourism</a:t>
            </a:r>
            <a:r>
              <a:rPr lang="it-IT" dirty="0">
                <a:latin typeface="Rockwell" panose="02060603020205020403" pitchFamily="18" charset="0"/>
              </a:rPr>
              <a:t>  </a:t>
            </a:r>
          </a:p>
        </p:txBody>
      </p:sp>
      <p:pic>
        <p:nvPicPr>
          <p:cNvPr id="4" name="Picture 3" descr="Primo piano di fogli di carta blu che formano un cerchio">
            <a:extLst>
              <a:ext uri="{FF2B5EF4-FFF2-40B4-BE49-F238E27FC236}">
                <a16:creationId xmlns:a16="http://schemas.microsoft.com/office/drawing/2014/main" id="{3291AB5E-E3C7-4C22-8BCE-43E1F19DE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7" r="35296" b="-1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ottotitolo 2">
            <a:extLst>
              <a:ext uri="{FF2B5EF4-FFF2-40B4-BE49-F238E27FC236}">
                <a16:creationId xmlns:a16="http://schemas.microsoft.com/office/drawing/2014/main" id="{915A55F7-7164-4487-91AF-DEFB4EFB2521}"/>
              </a:ext>
            </a:extLst>
          </p:cNvPr>
          <p:cNvSpPr txBox="1">
            <a:spLocks/>
          </p:cNvSpPr>
          <p:nvPr/>
        </p:nvSpPr>
        <p:spPr>
          <a:xfrm>
            <a:off x="5723776" y="5566158"/>
            <a:ext cx="1643438" cy="429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Rockwell" panose="02060603020205020403" pitchFamily="18" charset="0"/>
              </a:rPr>
              <a:t>Blue </a:t>
            </a:r>
            <a:r>
              <a:rPr lang="it-IT" dirty="0" err="1">
                <a:latin typeface="Rockwell" panose="02060603020205020403" pitchFamily="18" charset="0"/>
              </a:rPr>
              <a:t>Growth</a:t>
            </a:r>
            <a:endParaRPr lang="it-IT" dirty="0">
              <a:latin typeface="Rockwell" panose="02060603020205020403" pitchFamily="18" charset="0"/>
            </a:endParaRPr>
          </a:p>
        </p:txBody>
      </p:sp>
      <p:sp>
        <p:nvSpPr>
          <p:cNvPr id="48" name="Sottotitolo 2">
            <a:extLst>
              <a:ext uri="{FF2B5EF4-FFF2-40B4-BE49-F238E27FC236}">
                <a16:creationId xmlns:a16="http://schemas.microsoft.com/office/drawing/2014/main" id="{E1A181A8-B8AD-4C3B-8E32-F83767FA2016}"/>
              </a:ext>
            </a:extLst>
          </p:cNvPr>
          <p:cNvSpPr txBox="1">
            <a:spLocks/>
          </p:cNvSpPr>
          <p:nvPr/>
        </p:nvSpPr>
        <p:spPr>
          <a:xfrm>
            <a:off x="8403511" y="5844968"/>
            <a:ext cx="5201399" cy="578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000" dirty="0">
                <a:latin typeface="Rockwell" panose="02060603020205020403" pitchFamily="18" charset="0"/>
              </a:rPr>
              <a:t>Daniele Bufalieri, Marco Calamo, Ivan Giacomoni</a:t>
            </a:r>
          </a:p>
        </p:txBody>
      </p:sp>
    </p:spTree>
    <p:extLst>
      <p:ext uri="{BB962C8B-B14F-4D97-AF65-F5344CB8AC3E}">
        <p14:creationId xmlns:p14="http://schemas.microsoft.com/office/powerpoint/2010/main" val="2266319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0661D9-66DD-477A-8368-B8E8319F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SAFETY FLOATER VIEW</a:t>
            </a:r>
            <a:endParaRPr lang="en-GB" dirty="0"/>
          </a:p>
        </p:txBody>
      </p:sp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5B19E5F7-CE67-4B41-9F48-8CD740EC3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39" y="1750002"/>
            <a:ext cx="4751678" cy="4185902"/>
          </a:xfr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0C89F98-DEB7-463C-81EA-F3A2A7902F72}"/>
              </a:ext>
            </a:extLst>
          </p:cNvPr>
          <p:cNvSpPr txBox="1"/>
          <p:nvPr/>
        </p:nvSpPr>
        <p:spPr>
          <a:xfrm>
            <a:off x="6761747" y="1985210"/>
            <a:ext cx="40185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an </a:t>
            </a:r>
            <a:r>
              <a:rPr lang="it-IT" b="1" dirty="0"/>
              <a:t>Arduino Uno</a:t>
            </a:r>
            <a:r>
              <a:rPr lang="it-IT" dirty="0"/>
              <a:t> board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simplify</a:t>
            </a:r>
            <a:r>
              <a:rPr lang="it-IT" dirty="0"/>
              <a:t> the </a:t>
            </a:r>
            <a:r>
              <a:rPr lang="it-IT" dirty="0" err="1"/>
              <a:t>prototyping</a:t>
            </a:r>
            <a:r>
              <a:rPr lang="it-IT" dirty="0"/>
              <a:t>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spotter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the </a:t>
            </a:r>
            <a:r>
              <a:rPr lang="it-IT" dirty="0" err="1"/>
              <a:t>violations</a:t>
            </a:r>
            <a:r>
              <a:rPr lang="it-IT" dirty="0"/>
              <a:t> and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orientation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in the rough </a:t>
            </a:r>
            <a:r>
              <a:rPr lang="it-IT" dirty="0" err="1"/>
              <a:t>sea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battery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bottom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stabilized</a:t>
            </a:r>
            <a:r>
              <a:rPr lang="it-IT" dirty="0"/>
              <a:t> </a:t>
            </a:r>
            <a:r>
              <a:rPr lang="it-IT" dirty="0" err="1"/>
              <a:t>structure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2370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4727C-C269-4071-8155-E29CD118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SPOTTER VIEW</a:t>
            </a:r>
            <a:endParaRPr lang="en-GB" dirty="0"/>
          </a:p>
        </p:txBody>
      </p:sp>
      <p:pic>
        <p:nvPicPr>
          <p:cNvPr id="5" name="Segnaposto contenuto 4" descr="Immagine che contiene parete&#10;&#10;Descrizione generata automaticamente">
            <a:extLst>
              <a:ext uri="{FF2B5EF4-FFF2-40B4-BE49-F238E27FC236}">
                <a16:creationId xmlns:a16="http://schemas.microsoft.com/office/drawing/2014/main" id="{2D3D2F2A-1DF2-4FDB-A7D1-C7E30CF77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63" y="2298941"/>
            <a:ext cx="4849284" cy="3636963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C30505-9B04-488C-B160-50BCEE039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27" y="1955410"/>
            <a:ext cx="3678408" cy="3974680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FE28ED5-7C29-4878-86E8-AEA575B55BAB}"/>
              </a:ext>
            </a:extLst>
          </p:cNvPr>
          <p:cNvCxnSpPr>
            <a:cxnSpLocks/>
          </p:cNvCxnSpPr>
          <p:nvPr/>
        </p:nvCxnSpPr>
        <p:spPr>
          <a:xfrm flipV="1">
            <a:off x="8915400" y="2827421"/>
            <a:ext cx="625642" cy="16483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869E1F0-B351-46C0-AD39-95B04B3FDE77}"/>
              </a:ext>
            </a:extLst>
          </p:cNvPr>
          <p:cNvSpPr txBox="1"/>
          <p:nvPr/>
        </p:nvSpPr>
        <p:spPr>
          <a:xfrm>
            <a:off x="8049126" y="2375607"/>
            <a:ext cx="285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MPU-9250 GYROSCOPE</a:t>
            </a:r>
            <a:endParaRPr lang="en-GB" b="1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610A628-75E7-472E-ACAA-7597302CE528}"/>
              </a:ext>
            </a:extLst>
          </p:cNvPr>
          <p:cNvCxnSpPr>
            <a:cxnSpLocks/>
          </p:cNvCxnSpPr>
          <p:nvPr/>
        </p:nvCxnSpPr>
        <p:spPr>
          <a:xfrm flipH="1">
            <a:off x="2875547" y="4676274"/>
            <a:ext cx="994610" cy="617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C88FB81-DABE-43F3-B2C7-B3D1CCE7AA82}"/>
              </a:ext>
            </a:extLst>
          </p:cNvPr>
          <p:cNvSpPr txBox="1"/>
          <p:nvPr/>
        </p:nvSpPr>
        <p:spPr>
          <a:xfrm>
            <a:off x="1620252" y="5293895"/>
            <a:ext cx="285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STEPPER MOTOR</a:t>
            </a:r>
            <a:endParaRPr lang="en-GB" b="1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D486243-2115-4D95-8559-3215CC86A3E7}"/>
              </a:ext>
            </a:extLst>
          </p:cNvPr>
          <p:cNvCxnSpPr>
            <a:cxnSpLocks/>
          </p:cNvCxnSpPr>
          <p:nvPr/>
        </p:nvCxnSpPr>
        <p:spPr>
          <a:xfrm flipH="1" flipV="1">
            <a:off x="2650959" y="2995863"/>
            <a:ext cx="441157" cy="9865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6DAE11F-AFE1-4537-B3DB-3634BCF8D024}"/>
              </a:ext>
            </a:extLst>
          </p:cNvPr>
          <p:cNvSpPr txBox="1"/>
          <p:nvPr/>
        </p:nvSpPr>
        <p:spPr>
          <a:xfrm>
            <a:off x="1034563" y="2620716"/>
            <a:ext cx="34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HCSR-04 PROXIMITY SENSOR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03488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A3675-7478-492A-9FD0-9FBCBA26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SAFETY FLOATER: FUNCTIONALITIES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0C5B82-4E1A-49B1-8055-6D645A886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5676102" cy="1268221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Boat detection mechanism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Orientation control mechanism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Power management mechanism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14026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4378CA-52B0-46DA-AD12-C7A7420C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BOAT DETECTION MECHANISM</a:t>
            </a:r>
            <a:endParaRPr lang="en-GB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4132808-67BD-4619-A69A-B7F526B7802A}"/>
              </a:ext>
            </a:extLst>
          </p:cNvPr>
          <p:cNvSpPr/>
          <p:nvPr/>
        </p:nvSpPr>
        <p:spPr>
          <a:xfrm>
            <a:off x="1489618" y="2032378"/>
            <a:ext cx="2327520" cy="13735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WAIT FOR DETECTION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371800F4-4D58-4E9B-968E-0A3AFCC62C90}"/>
              </a:ext>
            </a:extLst>
          </p:cNvPr>
          <p:cNvSpPr/>
          <p:nvPr/>
        </p:nvSpPr>
        <p:spPr>
          <a:xfrm>
            <a:off x="4793676" y="2372200"/>
            <a:ext cx="1652337" cy="546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80DA0A3-A2D4-4A14-896A-45AA60F09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782" y="2032378"/>
            <a:ext cx="2476250" cy="1155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marL="0" indent="0" algn="ctr">
              <a:buNone/>
            </a:pPr>
            <a:r>
              <a:rPr lang="it-IT" b="1" dirty="0">
                <a:solidFill>
                  <a:schemeClr val="tx1"/>
                </a:solidFill>
              </a:rPr>
              <a:t>BUZZER SOUND + NOTIFICATION SENDING TO SEA STATION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76805B33-78E1-4901-B0D2-2725336A88FE}"/>
              </a:ext>
            </a:extLst>
          </p:cNvPr>
          <p:cNvSpPr/>
          <p:nvPr/>
        </p:nvSpPr>
        <p:spPr>
          <a:xfrm rot="5400000">
            <a:off x="7991943" y="3539923"/>
            <a:ext cx="819927" cy="546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D6A585EF-4BB9-414A-B43A-A2DC3C7B7638}"/>
              </a:ext>
            </a:extLst>
          </p:cNvPr>
          <p:cNvSpPr/>
          <p:nvPr/>
        </p:nvSpPr>
        <p:spPr>
          <a:xfrm>
            <a:off x="7295000" y="4439333"/>
            <a:ext cx="2213812" cy="1373513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PICTURE + CNN ANALYSIS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0F17005-67AF-44BA-A128-718FD4A5C48C}"/>
              </a:ext>
            </a:extLst>
          </p:cNvPr>
          <p:cNvSpPr/>
          <p:nvPr/>
        </p:nvSpPr>
        <p:spPr>
          <a:xfrm rot="10800000">
            <a:off x="5739462" y="4852640"/>
            <a:ext cx="1311442" cy="546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A21B2AA-B931-4FCD-A37D-13B6CAB12869}"/>
              </a:ext>
            </a:extLst>
          </p:cNvPr>
          <p:cNvSpPr/>
          <p:nvPr/>
        </p:nvSpPr>
        <p:spPr>
          <a:xfrm rot="18904972">
            <a:off x="4237597" y="4478982"/>
            <a:ext cx="1074171" cy="1116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97ECBB-9FE2-499A-9202-A174C6D6FD46}"/>
              </a:ext>
            </a:extLst>
          </p:cNvPr>
          <p:cNvSpPr txBox="1"/>
          <p:nvPr/>
        </p:nvSpPr>
        <p:spPr>
          <a:xfrm>
            <a:off x="4128104" y="4852532"/>
            <a:ext cx="129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IS BOAT?</a:t>
            </a:r>
            <a:endParaRPr lang="en-GB" b="1" dirty="0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269C728B-DB04-4CE9-B304-B98D96962C53}"/>
              </a:ext>
            </a:extLst>
          </p:cNvPr>
          <p:cNvSpPr/>
          <p:nvPr/>
        </p:nvSpPr>
        <p:spPr>
          <a:xfrm rot="13741561">
            <a:off x="3131186" y="3686766"/>
            <a:ext cx="932203" cy="546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1A7C68-A542-473D-83B3-5E351921FD00}"/>
              </a:ext>
            </a:extLst>
          </p:cNvPr>
          <p:cNvSpPr txBox="1"/>
          <p:nvPr/>
        </p:nvSpPr>
        <p:spPr>
          <a:xfrm>
            <a:off x="3762221" y="3695003"/>
            <a:ext cx="6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NO</a:t>
            </a:r>
            <a:endParaRPr lang="en-GB" b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F4F9AE9-F721-4ED7-9DCB-DD4A193258DF}"/>
              </a:ext>
            </a:extLst>
          </p:cNvPr>
          <p:cNvSpPr txBox="1"/>
          <p:nvPr/>
        </p:nvSpPr>
        <p:spPr>
          <a:xfrm>
            <a:off x="3134527" y="5310648"/>
            <a:ext cx="6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YES</a:t>
            </a:r>
            <a:endParaRPr lang="en-GB" b="1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502F962-3534-4A52-9722-B7D828A43701}"/>
              </a:ext>
            </a:extLst>
          </p:cNvPr>
          <p:cNvSpPr/>
          <p:nvPr/>
        </p:nvSpPr>
        <p:spPr>
          <a:xfrm rot="10800000">
            <a:off x="3085199" y="4763750"/>
            <a:ext cx="743633" cy="546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AD622456-FF6B-4A5C-9202-1F7159B2F4CA}"/>
              </a:ext>
            </a:extLst>
          </p:cNvPr>
          <p:cNvSpPr/>
          <p:nvPr/>
        </p:nvSpPr>
        <p:spPr>
          <a:xfrm>
            <a:off x="549227" y="4273878"/>
            <a:ext cx="2413924" cy="1373513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UPLOAD TO DASHBOARD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DB72BC0-D855-4C42-ABDC-9D2AD930EF75}"/>
              </a:ext>
            </a:extLst>
          </p:cNvPr>
          <p:cNvSpPr/>
          <p:nvPr/>
        </p:nvSpPr>
        <p:spPr>
          <a:xfrm rot="17748207">
            <a:off x="1600217" y="3538430"/>
            <a:ext cx="761911" cy="546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43EA3E7-86F1-418D-8202-27339976B81E}"/>
              </a:ext>
            </a:extLst>
          </p:cNvPr>
          <p:cNvSpPr txBox="1"/>
          <p:nvPr/>
        </p:nvSpPr>
        <p:spPr>
          <a:xfrm>
            <a:off x="4793676" y="1770771"/>
            <a:ext cx="2006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SOMETHING DETECTED</a:t>
            </a:r>
            <a:endParaRPr lang="en-GB" b="1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AA32FFAE-5D60-45B2-A08D-664A976F724D}"/>
              </a:ext>
            </a:extLst>
          </p:cNvPr>
          <p:cNvSpPr/>
          <p:nvPr/>
        </p:nvSpPr>
        <p:spPr>
          <a:xfrm>
            <a:off x="9508812" y="1051030"/>
            <a:ext cx="469987" cy="17412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B075855A-1B33-45E6-BCBC-E87735B0BCDE}"/>
              </a:ext>
            </a:extLst>
          </p:cNvPr>
          <p:cNvSpPr/>
          <p:nvPr/>
        </p:nvSpPr>
        <p:spPr>
          <a:xfrm>
            <a:off x="9508812" y="1354091"/>
            <a:ext cx="469987" cy="1741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9429B5DF-D4A0-49D6-8602-06FEBF3A15F3}"/>
              </a:ext>
            </a:extLst>
          </p:cNvPr>
          <p:cNvSpPr/>
          <p:nvPr/>
        </p:nvSpPr>
        <p:spPr>
          <a:xfrm>
            <a:off x="9499518" y="1663189"/>
            <a:ext cx="469987" cy="17412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0297325-E041-4DE4-A9A4-6B5618DBD3BD}"/>
              </a:ext>
            </a:extLst>
          </p:cNvPr>
          <p:cNvSpPr txBox="1"/>
          <p:nvPr/>
        </p:nvSpPr>
        <p:spPr>
          <a:xfrm>
            <a:off x="9978799" y="1028675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SAFETY FLOATER</a:t>
            </a:r>
            <a:endParaRPr lang="en-GB" sz="1200" b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FB6B4D0-1FFD-4C01-B320-8740F4CC73C8}"/>
              </a:ext>
            </a:extLst>
          </p:cNvPr>
          <p:cNvSpPr txBox="1"/>
          <p:nvPr/>
        </p:nvSpPr>
        <p:spPr>
          <a:xfrm>
            <a:off x="9978799" y="1296108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SEA STATION</a:t>
            </a:r>
            <a:endParaRPr lang="en-GB" sz="1200" b="1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6F31845-AD9D-4557-B001-D5DF0355A280}"/>
              </a:ext>
            </a:extLst>
          </p:cNvPr>
          <p:cNvSpPr txBox="1"/>
          <p:nvPr/>
        </p:nvSpPr>
        <p:spPr>
          <a:xfrm>
            <a:off x="9978799" y="1631124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CLOUD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29022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DE5DB0-E83B-4669-A029-F52AFEA5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ORIENTATION CONTROL MECHANISM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CE690B-0B56-43C3-A996-0C635F98D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4319336"/>
            <a:ext cx="10691265" cy="1609877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  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DB55F1-159A-4681-8EF5-BCBFB1337E4D}"/>
              </a:ext>
            </a:extLst>
          </p:cNvPr>
          <p:cNvSpPr txBox="1"/>
          <p:nvPr/>
        </p:nvSpPr>
        <p:spPr>
          <a:xfrm>
            <a:off x="800099" y="1972566"/>
            <a:ext cx="46261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Purpose</a:t>
            </a:r>
            <a:r>
              <a:rPr lang="it-IT" dirty="0"/>
              <a:t>: make the </a:t>
            </a:r>
            <a:r>
              <a:rPr lang="it-IT" b="1" dirty="0" err="1"/>
              <a:t>proximity</a:t>
            </a:r>
            <a:r>
              <a:rPr lang="it-IT" b="1" dirty="0"/>
              <a:t> </a:t>
            </a:r>
            <a:r>
              <a:rPr lang="it-IT" b="1" dirty="0" err="1"/>
              <a:t>sensor</a:t>
            </a:r>
            <a:r>
              <a:rPr lang="it-IT" b="1" dirty="0"/>
              <a:t> </a:t>
            </a:r>
            <a:r>
              <a:rPr lang="it-IT" dirty="0"/>
              <a:t>on the top of the </a:t>
            </a:r>
            <a:r>
              <a:rPr lang="it-IT" dirty="0" err="1"/>
              <a:t>spotter</a:t>
            </a:r>
            <a:r>
              <a:rPr lang="it-IT" dirty="0"/>
              <a:t> keeping the </a:t>
            </a:r>
            <a:r>
              <a:rPr lang="it-IT" b="1" dirty="0" err="1"/>
              <a:t>correct</a:t>
            </a:r>
            <a:r>
              <a:rPr lang="it-IT" b="1" dirty="0"/>
              <a:t> </a:t>
            </a:r>
            <a:r>
              <a:rPr lang="it-IT" b="1" dirty="0" err="1"/>
              <a:t>orientation</a:t>
            </a:r>
            <a:r>
              <a:rPr lang="it-IT" dirty="0"/>
              <a:t> with </a:t>
            </a:r>
            <a:r>
              <a:rPr lang="it-IT" dirty="0" err="1"/>
              <a:t>respect</a:t>
            </a:r>
            <a:r>
              <a:rPr lang="it-IT" dirty="0"/>
              <a:t> to the point </a:t>
            </a:r>
            <a:r>
              <a:rPr lang="it-IT" dirty="0" err="1"/>
              <a:t>where</a:t>
            </a:r>
            <a:r>
              <a:rPr lang="it-IT" dirty="0"/>
              <a:t> the boats are </a:t>
            </a:r>
            <a:r>
              <a:rPr lang="it-IT" dirty="0" err="1"/>
              <a:t>supposed</a:t>
            </a:r>
            <a:r>
              <a:rPr lang="it-IT" dirty="0"/>
              <a:t> to 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orientation</a:t>
            </a:r>
            <a:r>
              <a:rPr lang="it-IT" b="1" dirty="0"/>
              <a:t> </a:t>
            </a:r>
            <a:r>
              <a:rPr lang="it-IT" dirty="0" err="1"/>
              <a:t>means</a:t>
            </a:r>
            <a:r>
              <a:rPr lang="it-IT" dirty="0"/>
              <a:t> 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probability</a:t>
            </a:r>
            <a:r>
              <a:rPr lang="it-IT" dirty="0"/>
              <a:t> to </a:t>
            </a:r>
            <a:r>
              <a:rPr lang="it-IT" b="1" dirty="0" err="1"/>
              <a:t>detect</a:t>
            </a:r>
            <a:r>
              <a:rPr lang="it-IT" dirty="0"/>
              <a:t> a boat, and so 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effectiveness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Gyroscope</a:t>
            </a:r>
            <a:r>
              <a:rPr lang="it-IT" dirty="0"/>
              <a:t> and </a:t>
            </a:r>
            <a:r>
              <a:rPr lang="it-IT" b="1" dirty="0" err="1"/>
              <a:t>compass</a:t>
            </a:r>
            <a:r>
              <a:rPr lang="it-IT" dirty="0"/>
              <a:t> of the </a:t>
            </a:r>
            <a:r>
              <a:rPr lang="it-IT" b="1" dirty="0"/>
              <a:t>MPU-9250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functionality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38807F-495E-41DD-AE22-665488AC5531}"/>
              </a:ext>
            </a:extLst>
          </p:cNvPr>
          <p:cNvSpPr txBox="1"/>
          <p:nvPr/>
        </p:nvSpPr>
        <p:spPr>
          <a:xfrm>
            <a:off x="6352674" y="1956955"/>
            <a:ext cx="4415589" cy="313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7" name="WhatsApp Video 2021-07-13 at 21.22.53">
            <a:hlinkClick r:id="" action="ppaction://media"/>
            <a:extLst>
              <a:ext uri="{FF2B5EF4-FFF2-40B4-BE49-F238E27FC236}">
                <a16:creationId xmlns:a16="http://schemas.microsoft.com/office/drawing/2014/main" id="{730951AF-8619-4907-84E8-975BC4AED8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66826" y="1956955"/>
            <a:ext cx="5824537" cy="33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5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A3675-7478-492A-9FD0-9FBCBA26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POWER MANAGEMENT MECHANISM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0C5B82-4E1A-49B1-8055-6D645A886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638800"/>
            <a:ext cx="10464670" cy="4297104"/>
          </a:xfrm>
        </p:spPr>
        <p:txBody>
          <a:bodyPr>
            <a:normAutofit/>
          </a:bodyPr>
          <a:lstStyle/>
          <a:p>
            <a:endParaRPr lang="it-IT" dirty="0"/>
          </a:p>
          <a:p>
            <a:r>
              <a:rPr lang="it-IT" b="1" dirty="0">
                <a:solidFill>
                  <a:srgbClr val="00B050"/>
                </a:solidFill>
              </a:rPr>
              <a:t>High power </a:t>
            </a:r>
            <a:r>
              <a:rPr lang="it-IT" b="1" dirty="0" err="1">
                <a:solidFill>
                  <a:srgbClr val="00B050"/>
                </a:solidFill>
              </a:rPr>
              <a:t>consumption</a:t>
            </a:r>
            <a:r>
              <a:rPr lang="it-IT" b="1" dirty="0">
                <a:solidFill>
                  <a:srgbClr val="00B050"/>
                </a:solidFill>
              </a:rPr>
              <a:t> mode</a:t>
            </a:r>
            <a:r>
              <a:rPr lang="it-IT" dirty="0"/>
              <a:t>: </a:t>
            </a:r>
            <a:r>
              <a:rPr lang="en-GB" i="0" dirty="0">
                <a:effectLst/>
              </a:rPr>
              <a:t>the sea is cal</a:t>
            </a:r>
            <a:r>
              <a:rPr lang="en-GB" dirty="0"/>
              <a:t>m, and we sample from the gyroscope every </a:t>
            </a:r>
            <a:r>
              <a:rPr lang="en-GB" b="1" dirty="0"/>
              <a:t>100 </a:t>
            </a:r>
            <a:r>
              <a:rPr lang="el-GR" b="1" i="0" dirty="0">
                <a:effectLst/>
              </a:rPr>
              <a:t>μ</a:t>
            </a:r>
            <a:r>
              <a:rPr lang="en-GB" b="1" i="0" dirty="0">
                <a:effectLst/>
              </a:rPr>
              <a:t>s</a:t>
            </a:r>
            <a:r>
              <a:rPr lang="en-GB" i="0" dirty="0">
                <a:effectLst/>
              </a:rPr>
              <a:t>, because is the most power demanding, while other sensors need to be constantly sampled</a:t>
            </a:r>
          </a:p>
          <a:p>
            <a:r>
              <a:rPr lang="it-IT" b="1" dirty="0">
                <a:solidFill>
                  <a:srgbClr val="FFC000"/>
                </a:solidFill>
              </a:rPr>
              <a:t>Medium power </a:t>
            </a:r>
            <a:r>
              <a:rPr lang="it-IT" b="1" dirty="0" err="1">
                <a:solidFill>
                  <a:srgbClr val="FFC000"/>
                </a:solidFill>
              </a:rPr>
              <a:t>consumption</a:t>
            </a:r>
            <a:r>
              <a:rPr lang="it-IT" b="1" dirty="0">
                <a:solidFill>
                  <a:srgbClr val="FFC000"/>
                </a:solidFill>
              </a:rPr>
              <a:t> mode</a:t>
            </a:r>
            <a:r>
              <a:rPr lang="it-IT" dirty="0"/>
              <a:t>: </a:t>
            </a:r>
            <a:r>
              <a:rPr lang="en-GB" i="0" dirty="0">
                <a:effectLst/>
              </a:rPr>
              <a:t>the sea is in mild conditions, it is less probable that boats will come, so we can sample the gyroscope every </a:t>
            </a:r>
            <a:r>
              <a:rPr lang="en-GB" b="1" i="0" dirty="0">
                <a:effectLst/>
              </a:rPr>
              <a:t>10 seconds</a:t>
            </a:r>
            <a:r>
              <a:rPr lang="en-GB" i="0" dirty="0">
                <a:effectLst/>
              </a:rPr>
              <a:t>, while other sensors need to be constantly sampled with larger delays</a:t>
            </a:r>
          </a:p>
          <a:p>
            <a:r>
              <a:rPr lang="en-GB" b="1" i="0" dirty="0">
                <a:solidFill>
                  <a:srgbClr val="FF0000"/>
                </a:solidFill>
                <a:effectLst/>
              </a:rPr>
              <a:t>Low power consumption mode</a:t>
            </a:r>
            <a:r>
              <a:rPr lang="en-GB" i="0" dirty="0">
                <a:effectLst/>
              </a:rPr>
              <a:t>: the sea is rough, it is almost impossible that boats will come, so we can sample the gyroscope every </a:t>
            </a:r>
            <a:r>
              <a:rPr lang="en-GB" b="1" i="0" dirty="0">
                <a:effectLst/>
              </a:rPr>
              <a:t>one minute</a:t>
            </a:r>
            <a:r>
              <a:rPr lang="en-GB" i="0" dirty="0">
                <a:effectLst/>
              </a:rPr>
              <a:t>, while other sensors need to be constantly sampled with even larger delays</a:t>
            </a:r>
          </a:p>
          <a:p>
            <a:endParaRPr lang="en-GB" i="0" dirty="0">
              <a:effectLst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9893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0FD222-61D9-40F5-BD27-983CFB06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POWER MANAGEMENT TESTING METRICS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8F53F7-E22A-4565-88E4-E437A065D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We did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3 experiments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on the </a:t>
            </a:r>
            <a:r>
              <a:rPr lang="en-GB" b="1" dirty="0" err="1">
                <a:solidFill>
                  <a:srgbClr val="24292E"/>
                </a:solidFill>
                <a:latin typeface="-apple-system"/>
              </a:rPr>
              <a:t>Iot</a:t>
            </a:r>
            <a:r>
              <a:rPr lang="en-GB" b="1" dirty="0">
                <a:solidFill>
                  <a:srgbClr val="24292E"/>
                </a:solidFill>
                <a:latin typeface="-apple-system"/>
              </a:rPr>
              <a:t>-lab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platform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, one for each mode, and we kept the system running for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30 minutes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each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W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e simulated the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passive situation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on which there wasn't a boat that crosses the safety line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The input of the power management system is the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acceleration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measured from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MPU-9250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accelerometer along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z-axis,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because it can tell us informations about the conditions of the sea</a:t>
            </a:r>
          </a:p>
        </p:txBody>
      </p:sp>
    </p:spTree>
    <p:extLst>
      <p:ext uri="{BB962C8B-B14F-4D97-AF65-F5344CB8AC3E}">
        <p14:creationId xmlns:p14="http://schemas.microsoft.com/office/powerpoint/2010/main" val="1223049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21428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HIGH POWER CONSUMPTION mode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52A79EE-1107-4AAB-B1DC-9A3807B78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0" t="10853" r="334" b="8681"/>
          <a:stretch/>
        </p:blipFill>
        <p:spPr>
          <a:xfrm>
            <a:off x="1164651" y="1417393"/>
            <a:ext cx="9528341" cy="4541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2087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43094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MEDIUM POWER CONSUMPTION mode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C221D21-F5A7-4D9D-BEF4-DD2889EA0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11258" r="1261" b="7723"/>
          <a:stretch/>
        </p:blipFill>
        <p:spPr>
          <a:xfrm>
            <a:off x="861268" y="1338391"/>
            <a:ext cx="10469461" cy="4597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411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775134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LOW POWER CONSUMPTION mode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402C846-D819-4B3B-AACF-BDD0A7817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11627" r="1606" b="8566"/>
          <a:stretch/>
        </p:blipFill>
        <p:spPr>
          <a:xfrm>
            <a:off x="798505" y="1270431"/>
            <a:ext cx="10495523" cy="4715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3230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57DF67-A617-43D1-81A6-F5B438C94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2A7E04-C3A4-4882-B128-EFE6E5F7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security of </a:t>
            </a:r>
            <a:r>
              <a:rPr lang="it-IT" dirty="0" err="1"/>
              <a:t>swimmers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of the boats </a:t>
            </a:r>
            <a:r>
              <a:rPr lang="it-IT" dirty="0" err="1"/>
              <a:t>that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respect</a:t>
            </a:r>
            <a:r>
              <a:rPr lang="it-IT" dirty="0"/>
              <a:t> the </a:t>
            </a:r>
            <a:r>
              <a:rPr lang="it-IT" dirty="0" err="1"/>
              <a:t>safety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coast</a:t>
            </a:r>
            <a:r>
              <a:rPr lang="it-IT" dirty="0"/>
              <a:t>.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threat</a:t>
            </a:r>
            <a:r>
              <a:rPr lang="it-IT" dirty="0"/>
              <a:t> for the </a:t>
            </a:r>
            <a:r>
              <a:rPr lang="it-IT" dirty="0" err="1"/>
              <a:t>tourists</a:t>
            </a:r>
            <a:r>
              <a:rPr lang="it-IT" dirty="0"/>
              <a:t> and </a:t>
            </a:r>
            <a:r>
              <a:rPr lang="it-IT" dirty="0" err="1"/>
              <a:t>also</a:t>
            </a:r>
            <a:r>
              <a:rPr lang="it-IT" dirty="0"/>
              <a:t> for the </a:t>
            </a:r>
            <a:r>
              <a:rPr lang="it-IT" dirty="0" err="1"/>
              <a:t>environment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pollution</a:t>
            </a:r>
            <a:r>
              <a:rPr lang="it-IT" dirty="0"/>
              <a:t> </a:t>
            </a:r>
            <a:r>
              <a:rPr lang="it-IT" dirty="0" err="1"/>
              <a:t>near</a:t>
            </a:r>
            <a:r>
              <a:rPr lang="it-IT" dirty="0"/>
              <a:t> the </a:t>
            </a:r>
            <a:r>
              <a:rPr lang="it-IT" dirty="0" err="1"/>
              <a:t>shore</a:t>
            </a:r>
            <a:r>
              <a:rPr lang="it-IT" dirty="0"/>
              <a:t>. </a:t>
            </a:r>
          </a:p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to the </a:t>
            </a:r>
            <a:r>
              <a:rPr lang="it-IT" dirty="0" err="1"/>
              <a:t>authorities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2627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825293-8589-42A1-942D-A30E51A3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 IN THE REAL LIFE ENVIRONMENT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F04C41-97E0-4037-A499-3342E1D55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W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e decided to measure the power consumption using a </a:t>
            </a:r>
            <a:r>
              <a:rPr lang="en-GB" b="1" i="0" dirty="0" err="1">
                <a:solidFill>
                  <a:srgbClr val="24292E"/>
                </a:solidFill>
                <a:effectLst/>
                <a:latin typeface="-apple-system"/>
              </a:rPr>
              <a:t>multimeter</a:t>
            </a:r>
            <a:endParaRPr lang="en-GB" dirty="0">
              <a:solidFill>
                <a:srgbClr val="24292E"/>
              </a:solidFill>
              <a:latin typeface="-apple-system"/>
            </a:endParaRPr>
          </a:p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We kept running the floater for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5 minutes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for each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power consumption mode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  <a:endParaRPr lang="en-GB" dirty="0">
              <a:solidFill>
                <a:srgbClr val="24292E"/>
              </a:solidFill>
              <a:latin typeface="-apple-system"/>
            </a:endParaRPr>
          </a:p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For the power supply we used a </a:t>
            </a:r>
            <a:r>
              <a:rPr lang="en-GB" b="0" i="0" dirty="0" err="1">
                <a:solidFill>
                  <a:srgbClr val="24292E"/>
                </a:solidFill>
                <a:effectLst/>
                <a:latin typeface="-apple-system"/>
              </a:rPr>
              <a:t>powerbank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We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 simulated a boat that crossed the safety line every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30 seconds</a:t>
            </a:r>
            <a:endParaRPr lang="en-GB" dirty="0">
              <a:solidFill>
                <a:srgbClr val="24292E"/>
              </a:solidFill>
              <a:latin typeface="-apple-system"/>
            </a:endParaRPr>
          </a:p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The three attempts have been done consecutively.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1512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DE9C92-B29E-4BFD-8732-E376758EB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 IN THE REAL LIFE ENVIRONMENT </a:t>
            </a:r>
            <a:endParaRPr lang="en-GB" dirty="0"/>
          </a:p>
        </p:txBody>
      </p:sp>
      <p:pic>
        <p:nvPicPr>
          <p:cNvPr id="5" name="Segnaposto contenuto 4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885C0CA8-F7C0-4F67-B5F7-356BD21B4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81" y="2010291"/>
            <a:ext cx="1333990" cy="2839452"/>
          </a:xfrm>
        </p:spPr>
      </p:pic>
      <p:pic>
        <p:nvPicPr>
          <p:cNvPr id="7" name="Immagine 6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E136A22D-0C9B-4CBE-B40B-ADBA86D88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844" y="2010291"/>
            <a:ext cx="1542846" cy="2837417"/>
          </a:xfrm>
          <a:prstGeom prst="rect">
            <a:avLst/>
          </a:prstGeom>
        </p:spPr>
      </p:pic>
      <p:pic>
        <p:nvPicPr>
          <p:cNvPr id="9" name="Immagine 8" descr="Immagine che contiene interni, dispositivo&#10;&#10;Descrizione generata automaticamente">
            <a:extLst>
              <a:ext uri="{FF2B5EF4-FFF2-40B4-BE49-F238E27FC236}">
                <a16:creationId xmlns:a16="http://schemas.microsoft.com/office/drawing/2014/main" id="{329FB940-E682-4A04-9B24-9F67DFDF6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993" y="2010291"/>
            <a:ext cx="1542845" cy="283741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94C00F-7C83-4D61-9055-4A323EA35674}"/>
              </a:ext>
            </a:extLst>
          </p:cNvPr>
          <p:cNvSpPr txBox="1"/>
          <p:nvPr/>
        </p:nvSpPr>
        <p:spPr>
          <a:xfrm>
            <a:off x="1291471" y="1565948"/>
            <a:ext cx="17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HIGH MODE</a:t>
            </a:r>
            <a:endParaRPr lang="en-GB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D371E2F-264C-42FA-BCC8-51BB771F6548}"/>
              </a:ext>
            </a:extLst>
          </p:cNvPr>
          <p:cNvSpPr txBox="1"/>
          <p:nvPr/>
        </p:nvSpPr>
        <p:spPr>
          <a:xfrm>
            <a:off x="5114843" y="1565948"/>
            <a:ext cx="211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MEDIUM MODE</a:t>
            </a:r>
            <a:endParaRPr lang="en-GB" b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7439AE-AB26-4089-AAFA-6F3069197B30}"/>
              </a:ext>
            </a:extLst>
          </p:cNvPr>
          <p:cNvSpPr txBox="1"/>
          <p:nvPr/>
        </p:nvSpPr>
        <p:spPr>
          <a:xfrm>
            <a:off x="9136979" y="1565948"/>
            <a:ext cx="17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LOW MODE</a:t>
            </a:r>
            <a:endParaRPr lang="en-GB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2458AC6-385F-4872-850A-D36DA291B69C}"/>
              </a:ext>
            </a:extLst>
          </p:cNvPr>
          <p:cNvSpPr txBox="1"/>
          <p:nvPr/>
        </p:nvSpPr>
        <p:spPr>
          <a:xfrm>
            <a:off x="822161" y="4959006"/>
            <a:ext cx="3473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Starting Voltage: 3,80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Final Voltage: 3,75 V</a:t>
            </a:r>
            <a:endParaRPr lang="en-GB" sz="12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Power Consumption: 50 mV: 10 mV per minute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15 hours using a 9V battery without considering solar panel</a:t>
            </a:r>
            <a:endParaRPr lang="en-GB" sz="12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0CDE01F-B8EA-4323-87F1-90F53CCBFC39}"/>
              </a:ext>
            </a:extLst>
          </p:cNvPr>
          <p:cNvSpPr txBox="1"/>
          <p:nvPr/>
        </p:nvSpPr>
        <p:spPr>
          <a:xfrm>
            <a:off x="4295272" y="4959006"/>
            <a:ext cx="3473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Starting Voltage: 3,75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Final Voltage: 3,73 V</a:t>
            </a:r>
            <a:endParaRPr lang="en-GB" sz="12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Power Consumption: 20 mV: 4 mV per minute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24292E"/>
                </a:solidFill>
                <a:latin typeface="-apple-system"/>
              </a:rPr>
              <a:t>38</a:t>
            </a: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 hours using a 9V battery without considering solar panel</a:t>
            </a:r>
            <a:endParaRPr lang="en-GB" sz="12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EA74C9A-14B6-441E-985E-C5950B215337}"/>
              </a:ext>
            </a:extLst>
          </p:cNvPr>
          <p:cNvSpPr txBox="1"/>
          <p:nvPr/>
        </p:nvSpPr>
        <p:spPr>
          <a:xfrm>
            <a:off x="8129335" y="4959006"/>
            <a:ext cx="3473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Starting Voltage: 3,73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Final Voltage: 3,72 V</a:t>
            </a:r>
            <a:endParaRPr lang="en-GB" sz="12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Power Consumption: 10 mV: 2 mV per minute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79 hours using a 9V battery without considering solar panel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6461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3D183D-0CAB-467D-8CCC-C76F9381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</a:t>
            </a:r>
            <a:r>
              <a:rPr lang="it-IT" dirty="0" err="1"/>
              <a:t>latency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82E30C-CA19-4F66-9AF5-FC17D3E03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F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or our prototype we used a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Bluetooth module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in order to achieve an accurate measure of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latency,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while we will have a </a:t>
            </a:r>
            <a:r>
              <a:rPr lang="en-GB" b="1" i="0" dirty="0" err="1">
                <a:solidFill>
                  <a:srgbClr val="24292E"/>
                </a:solidFill>
                <a:effectLst/>
                <a:latin typeface="-apple-system"/>
              </a:rPr>
              <a:t>LoraWan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communication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in a possible final version of the product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The estimation of boat recognition by Raspberry pi latency is made of an average based on timestamps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4758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dirty="0"/>
              <a:t>Evaluation &amp; PERFORMANCE: NETWORK </a:t>
            </a:r>
            <a:r>
              <a:rPr lang="it-IT" dirty="0" err="1"/>
              <a:t>latency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F1CB4D-B8EC-4628-9389-F73C760B0DE0}"/>
              </a:ext>
            </a:extLst>
          </p:cNvPr>
          <p:cNvSpPr txBox="1"/>
          <p:nvPr/>
        </p:nvSpPr>
        <p:spPr>
          <a:xfrm>
            <a:off x="1116337" y="2183657"/>
            <a:ext cx="3973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I2C:ARDUINO-&gt;STM(0.001 S)</a:t>
            </a:r>
          </a:p>
          <a:p>
            <a:r>
              <a:rPr lang="it-IT" dirty="0"/>
              <a:t>Delay to </a:t>
            </a:r>
            <a:r>
              <a:rPr lang="it-IT" dirty="0" err="1"/>
              <a:t>detect</a:t>
            </a:r>
            <a:r>
              <a:rPr lang="it-IT" dirty="0"/>
              <a:t> false positive 1.000 S</a:t>
            </a:r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 (0.001 S) 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highlight>
                  <a:srgbClr val="FFFF00"/>
                </a:highlight>
              </a:rPr>
              <a:t>BUZZER ACTIVATED (1.004 S)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F89286-13BB-46EE-974C-EFB3F2A52D99}"/>
              </a:ext>
            </a:extLst>
          </p:cNvPr>
          <p:cNvSpPr txBox="1"/>
          <p:nvPr/>
        </p:nvSpPr>
        <p:spPr>
          <a:xfrm>
            <a:off x="5505274" y="1904301"/>
            <a:ext cx="6096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BLUETOOTH: ARDUINO-&gt;RASPBERRY (0.150 S)</a:t>
            </a:r>
          </a:p>
          <a:p>
            <a:r>
              <a:rPr lang="it-IT" dirty="0"/>
              <a:t>PHOTO: RASPBERRY (3.000 S)</a:t>
            </a:r>
          </a:p>
          <a:p>
            <a:r>
              <a:rPr lang="it-IT" dirty="0"/>
              <a:t>MQTT: RASPBERRY-&gt;CLOUD (0.050 S)</a:t>
            </a:r>
          </a:p>
          <a:p>
            <a:r>
              <a:rPr lang="it-IT" dirty="0"/>
              <a:t>REST: CLOUD -&gt;NODE (0.050 S)</a:t>
            </a:r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REPORT AVAILABLE ON THE DASHBOARD (3.251 S)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290E80BE-7994-4C6C-AC5D-2C2D30A18C9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 flipH="1" flipV="1">
            <a:off x="4257450" y="749805"/>
            <a:ext cx="3141678" cy="5450669"/>
          </a:xfrm>
          <a:prstGeom prst="bentConnector5">
            <a:avLst>
              <a:gd name="adj1" fmla="val -7276"/>
              <a:gd name="adj2" fmla="val 40261"/>
              <a:gd name="adj3" fmla="val 1072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F104FBE-7114-4C31-ADB9-2E328539B3AA}"/>
              </a:ext>
            </a:extLst>
          </p:cNvPr>
          <p:cNvCxnSpPr/>
          <p:nvPr/>
        </p:nvCxnSpPr>
        <p:spPr>
          <a:xfrm>
            <a:off x="3102954" y="1635853"/>
            <a:ext cx="0" cy="5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8A40477-FF27-4968-B139-FE93496F5969}"/>
              </a:ext>
            </a:extLst>
          </p:cNvPr>
          <p:cNvSpPr txBox="1"/>
          <p:nvPr/>
        </p:nvSpPr>
        <p:spPr>
          <a:xfrm>
            <a:off x="2886567" y="5566572"/>
            <a:ext cx="594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FINAL ESTIMATED TIME: 1.004 S + 3.251 S = 4.255 S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65974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dirty="0"/>
              <a:t>Evaluation &amp; PERFORMANCE: boat </a:t>
            </a:r>
            <a:r>
              <a:rPr lang="it-IT" dirty="0" err="1"/>
              <a:t>detection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A2BB100-615C-4696-8623-BCD25CAA9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1" y="1719192"/>
            <a:ext cx="3724712" cy="4019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A09A98E-1152-42C8-836F-78C6ECF67652}"/>
              </a:ext>
            </a:extLst>
          </p:cNvPr>
          <p:cNvSpPr txBox="1"/>
          <p:nvPr/>
        </p:nvSpPr>
        <p:spPr>
          <a:xfrm>
            <a:off x="6096000" y="2298031"/>
            <a:ext cx="4515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The dataset used is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  <a:hlinkClick r:id="rId3"/>
              </a:rPr>
              <a:t>ARGOS</a:t>
            </a:r>
            <a:endParaRPr lang="it-IT" b="1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Model is trained on 2 classes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: boat </a:t>
            </a:r>
            <a:r>
              <a:rPr lang="it-IT" dirty="0">
                <a:solidFill>
                  <a:srgbClr val="24292E"/>
                </a:solidFill>
                <a:latin typeface="-apple-system"/>
              </a:rPr>
              <a:t>and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no boat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92E"/>
                </a:solidFill>
                <a:latin typeface="-apple-system"/>
              </a:rPr>
              <a:t>The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4292E"/>
                </a:solidFill>
                <a:latin typeface="-apple-system"/>
              </a:rPr>
              <a:t>accuracy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is about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0.98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on the test set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389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33ACE-478B-42F8-84F7-8BCB5E5A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 LIFE EVALUATION WITH THE CNN</a:t>
            </a:r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9BC1D7E-E7A4-4B7C-9966-1DB7FEDFA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5" y="1607611"/>
            <a:ext cx="10790730" cy="508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82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ABF6C5-BB06-4D29-B6F5-8A18529A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3" y="863373"/>
            <a:ext cx="10691265" cy="769596"/>
          </a:xfrm>
        </p:spPr>
        <p:txBody>
          <a:bodyPr/>
          <a:lstStyle/>
          <a:p>
            <a:r>
              <a:rPr lang="it-IT" dirty="0" err="1"/>
              <a:t>CLOud</a:t>
            </a:r>
            <a:r>
              <a:rPr lang="it-IT" dirty="0"/>
              <a:t> server &amp; FRONTEND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D05B19D-8E67-4D7A-9AF8-501E2704A4CE}"/>
              </a:ext>
            </a:extLst>
          </p:cNvPr>
          <p:cNvSpPr/>
          <p:nvPr/>
        </p:nvSpPr>
        <p:spPr>
          <a:xfrm>
            <a:off x="5083728" y="4974672"/>
            <a:ext cx="1241571" cy="117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496A8C4-7034-41D7-AF93-E380346CE048}"/>
              </a:ext>
            </a:extLst>
          </p:cNvPr>
          <p:cNvSpPr/>
          <p:nvPr/>
        </p:nvSpPr>
        <p:spPr>
          <a:xfrm>
            <a:off x="2483141" y="2055303"/>
            <a:ext cx="444616" cy="237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6EE0476-1BB0-46ED-81F3-E2DF7F0C314C}"/>
              </a:ext>
            </a:extLst>
          </p:cNvPr>
          <p:cNvSpPr/>
          <p:nvPr/>
        </p:nvSpPr>
        <p:spPr>
          <a:xfrm>
            <a:off x="8867163" y="1855278"/>
            <a:ext cx="397080" cy="437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705322C-64C8-4D03-9613-11AB9CD89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6" t="28204" r="23280" b="1"/>
          <a:stretch/>
        </p:blipFill>
        <p:spPr>
          <a:xfrm>
            <a:off x="700633" y="1744910"/>
            <a:ext cx="5221995" cy="4144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04A1C068-2FD0-4858-8933-8C2A8BADF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6" t="39533" r="24725"/>
          <a:stretch/>
        </p:blipFill>
        <p:spPr>
          <a:xfrm>
            <a:off x="6096000" y="1744910"/>
            <a:ext cx="5637401" cy="4144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E2D3D2AD-8F85-4245-ABE0-6B3D8933D7A9}"/>
              </a:ext>
            </a:extLst>
          </p:cNvPr>
          <p:cNvSpPr/>
          <p:nvPr/>
        </p:nvSpPr>
        <p:spPr>
          <a:xfrm rot="10800000">
            <a:off x="10503016" y="2416028"/>
            <a:ext cx="234891" cy="31494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B927DE0-F5CD-42D3-8B10-E08EFB37291F}"/>
              </a:ext>
            </a:extLst>
          </p:cNvPr>
          <p:cNvSpPr txBox="1"/>
          <p:nvPr/>
        </p:nvSpPr>
        <p:spPr>
          <a:xfrm>
            <a:off x="10476030" y="233218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5459957-412C-4276-8A34-5B3C2834A91B}"/>
              </a:ext>
            </a:extLst>
          </p:cNvPr>
          <p:cNvSpPr/>
          <p:nvPr/>
        </p:nvSpPr>
        <p:spPr>
          <a:xfrm>
            <a:off x="8688198" y="3347207"/>
            <a:ext cx="755010" cy="645953"/>
          </a:xfrm>
          <a:prstGeom prst="roundRect">
            <a:avLst/>
          </a:prstGeom>
          <a:solidFill>
            <a:srgbClr val="F4F2EA"/>
          </a:solidFill>
          <a:ln>
            <a:solidFill>
              <a:srgbClr val="F4F2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89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/>
          </a:bodyPr>
          <a:lstStyle/>
          <a:p>
            <a:r>
              <a:rPr lang="it-IT" dirty="0"/>
              <a:t>Future </a:t>
            </a:r>
            <a:r>
              <a:rPr lang="it-IT" dirty="0" err="1"/>
              <a:t>development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462EA6-41F9-49BE-8FE6-8DE5847BDFCB}"/>
              </a:ext>
            </a:extLst>
          </p:cNvPr>
          <p:cNvSpPr txBox="1"/>
          <p:nvPr/>
        </p:nvSpPr>
        <p:spPr>
          <a:xfrm>
            <a:off x="637563" y="2139193"/>
            <a:ext cx="6201762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Optimizing power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Introduction of </a:t>
            </a:r>
            <a:r>
              <a:rPr lang="en-US" sz="2800" dirty="0" err="1"/>
              <a:t>LoraWan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Improving latency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Development of a better web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Introduction of Solar panel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Security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Use a better gyroscope, if possible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6654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/>
          </a:bodyPr>
          <a:lstStyle/>
          <a:p>
            <a:r>
              <a:rPr lang="it-IT" dirty="0"/>
              <a:t>NETWORK </a:t>
            </a:r>
            <a:r>
              <a:rPr lang="it-IT" dirty="0" err="1"/>
              <a:t>latency</a:t>
            </a:r>
            <a:r>
              <a:rPr lang="it-IT" dirty="0"/>
              <a:t> with </a:t>
            </a:r>
            <a:r>
              <a:rPr lang="it-IT" dirty="0" err="1"/>
              <a:t>lorawan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F1CB4D-B8EC-4628-9389-F73C760B0DE0}"/>
              </a:ext>
            </a:extLst>
          </p:cNvPr>
          <p:cNvSpPr txBox="1"/>
          <p:nvPr/>
        </p:nvSpPr>
        <p:spPr>
          <a:xfrm>
            <a:off x="1116337" y="2183657"/>
            <a:ext cx="3973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I2C:ARDUINO-&gt;STM(0.001 S)</a:t>
            </a:r>
          </a:p>
          <a:p>
            <a:r>
              <a:rPr lang="it-IT" dirty="0"/>
              <a:t>Delay to </a:t>
            </a:r>
            <a:r>
              <a:rPr lang="it-IT" dirty="0" err="1"/>
              <a:t>detect</a:t>
            </a:r>
            <a:r>
              <a:rPr lang="it-IT" dirty="0"/>
              <a:t> false positive 1.000 S</a:t>
            </a:r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 (0.001 S) 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highlight>
                  <a:srgbClr val="FFFF00"/>
                </a:highlight>
              </a:rPr>
              <a:t>BUZZER ACTIVATED (1.004 S)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F89286-13BB-46EE-974C-EFB3F2A52D99}"/>
              </a:ext>
            </a:extLst>
          </p:cNvPr>
          <p:cNvSpPr txBox="1"/>
          <p:nvPr/>
        </p:nvSpPr>
        <p:spPr>
          <a:xfrm>
            <a:off x="5505274" y="1904301"/>
            <a:ext cx="6096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LORAWAN: ARDUINO-&gt;RASPBERRY (1.051 S)</a:t>
            </a:r>
          </a:p>
          <a:p>
            <a:r>
              <a:rPr lang="it-IT" dirty="0"/>
              <a:t>PHOTO: RASPBERRY (3.000 S)</a:t>
            </a:r>
          </a:p>
          <a:p>
            <a:r>
              <a:rPr lang="it-IT" dirty="0"/>
              <a:t>MQTT: RASPBERRY-&gt;CLOUD (0.050 S)</a:t>
            </a:r>
          </a:p>
          <a:p>
            <a:r>
              <a:rPr lang="it-IT" dirty="0"/>
              <a:t>REST: CLOUD -&gt;NODE (0.050 S)</a:t>
            </a:r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REPORT AVAILABLE ON THE DASHBOARD (4.152 S)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290E80BE-7994-4C6C-AC5D-2C2D30A18C9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 flipH="1" flipV="1">
            <a:off x="4257450" y="749805"/>
            <a:ext cx="3141678" cy="5450669"/>
          </a:xfrm>
          <a:prstGeom prst="bentConnector5">
            <a:avLst>
              <a:gd name="adj1" fmla="val -7276"/>
              <a:gd name="adj2" fmla="val 40261"/>
              <a:gd name="adj3" fmla="val 1072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F104FBE-7114-4C31-ADB9-2E328539B3AA}"/>
              </a:ext>
            </a:extLst>
          </p:cNvPr>
          <p:cNvCxnSpPr/>
          <p:nvPr/>
        </p:nvCxnSpPr>
        <p:spPr>
          <a:xfrm>
            <a:off x="3102954" y="1635853"/>
            <a:ext cx="0" cy="5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1457A0-92EC-4BC7-B3BD-13CFA258EF47}"/>
              </a:ext>
            </a:extLst>
          </p:cNvPr>
          <p:cNvSpPr txBox="1"/>
          <p:nvPr/>
        </p:nvSpPr>
        <p:spPr>
          <a:xfrm>
            <a:off x="2532968" y="5566572"/>
            <a:ext cx="594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FINAL ESTIMATED TIME: 1.004 S + 4.152 S = 5.156 S </a:t>
            </a:r>
            <a:endParaRPr lang="en-GB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B85EDF-EAB8-4B0A-AEE0-A98CED647910}"/>
              </a:ext>
            </a:extLst>
          </p:cNvPr>
          <p:cNvSpPr txBox="1"/>
          <p:nvPr/>
        </p:nvSpPr>
        <p:spPr>
          <a:xfrm>
            <a:off x="6096000" y="4212625"/>
            <a:ext cx="5017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chemeClr val="accent2"/>
                </a:solidFill>
                <a:effectLst/>
                <a:latin typeface="-apple-system"/>
              </a:rPr>
              <a:t>The amount of bytes that we've sent from the Safety Floater to the Sea Station is </a:t>
            </a:r>
            <a:r>
              <a:rPr lang="en-GB" b="1" i="0" dirty="0">
                <a:solidFill>
                  <a:schemeClr val="accent2"/>
                </a:solidFill>
                <a:effectLst/>
                <a:latin typeface="-apple-system"/>
              </a:rPr>
              <a:t>(Identifier of the floater, latitude and longitude)</a:t>
            </a:r>
            <a:r>
              <a:rPr lang="en-GB" b="0" i="0" dirty="0">
                <a:solidFill>
                  <a:schemeClr val="accent2"/>
                </a:solidFill>
                <a:effectLst/>
                <a:latin typeface="-apple-system"/>
              </a:rPr>
              <a:t>, then we send </a:t>
            </a:r>
            <a:r>
              <a:rPr lang="en-GB" b="1" i="0" dirty="0">
                <a:solidFill>
                  <a:schemeClr val="accent2"/>
                </a:solidFill>
                <a:effectLst/>
                <a:latin typeface="-apple-system"/>
              </a:rPr>
              <a:t>12 bytes</a:t>
            </a:r>
            <a:r>
              <a:rPr lang="en-GB" b="0" i="0" dirty="0">
                <a:solidFill>
                  <a:schemeClr val="accent2"/>
                </a:solidFill>
                <a:effectLst/>
                <a:latin typeface="-apple-system"/>
              </a:rPr>
              <a:t> using </a:t>
            </a:r>
            <a:r>
              <a:rPr lang="en-GB" b="0" i="0" dirty="0" err="1">
                <a:solidFill>
                  <a:schemeClr val="accent2"/>
                </a:solidFill>
                <a:effectLst/>
                <a:latin typeface="-apple-system"/>
              </a:rPr>
              <a:t>LoraWAN</a:t>
            </a:r>
            <a:r>
              <a:rPr lang="en-GB" b="0" i="0" dirty="0">
                <a:solidFill>
                  <a:schemeClr val="accent2"/>
                </a:solidFill>
                <a:effectLst/>
                <a:latin typeface="-apple-system"/>
              </a:rPr>
              <a:t>.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76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82D8F12E-76A5-482C-A854-13F7EDA8B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12" y="2049039"/>
            <a:ext cx="6124575" cy="34443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itolo 1">
            <a:extLst>
              <a:ext uri="{FF2B5EF4-FFF2-40B4-BE49-F238E27FC236}">
                <a16:creationId xmlns:a16="http://schemas.microsoft.com/office/drawing/2014/main" id="{EEC550BC-DF82-4F92-8FA6-295E8989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7"/>
            <a:ext cx="10691265" cy="64952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Boat </a:t>
            </a:r>
            <a:r>
              <a:rPr lang="it-IT" sz="3200" dirty="0" err="1"/>
              <a:t>accidents</a:t>
            </a:r>
            <a:r>
              <a:rPr lang="it-IT" sz="3200" dirty="0"/>
              <a:t> FROM 2002 TO 2019</a:t>
            </a:r>
          </a:p>
        </p:txBody>
      </p:sp>
    </p:spTree>
    <p:extLst>
      <p:ext uri="{BB962C8B-B14F-4D97-AF65-F5344CB8AC3E}">
        <p14:creationId xmlns:p14="http://schemas.microsoft.com/office/powerpoint/2010/main" val="1754731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D1E-143D-4F35-8ADA-EB628617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</a:t>
            </a:r>
            <a:r>
              <a:rPr lang="it-IT" dirty="0" err="1"/>
              <a:t>functionalities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BCA113-D877-4A0F-9AB4-A15E6A82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Real time reporting to </a:t>
            </a:r>
            <a:r>
              <a:rPr lang="it-IT" dirty="0" err="1"/>
              <a:t>authorities</a:t>
            </a:r>
            <a:r>
              <a:rPr lang="it-IT" dirty="0"/>
              <a:t> of </a:t>
            </a:r>
            <a:r>
              <a:rPr lang="it-IT" dirty="0" err="1"/>
              <a:t>violations</a:t>
            </a:r>
            <a:endParaRPr lang="it-IT" dirty="0"/>
          </a:p>
          <a:p>
            <a:r>
              <a:rPr lang="it-IT" dirty="0"/>
              <a:t>Create a </a:t>
            </a:r>
            <a:r>
              <a:rPr lang="it-IT" dirty="0" err="1"/>
              <a:t>safer</a:t>
            </a:r>
            <a:r>
              <a:rPr lang="it-IT" dirty="0"/>
              <a:t> </a:t>
            </a:r>
            <a:r>
              <a:rPr lang="it-IT" dirty="0" err="1"/>
              <a:t>holiday</a:t>
            </a:r>
            <a:r>
              <a:rPr lang="it-IT" dirty="0"/>
              <a:t> for </a:t>
            </a:r>
            <a:r>
              <a:rPr lang="it-IT" dirty="0" err="1"/>
              <a:t>tourists</a:t>
            </a:r>
            <a:endParaRPr lang="it-IT" dirty="0"/>
          </a:p>
          <a:p>
            <a:r>
              <a:rPr lang="it-IT" dirty="0" err="1"/>
              <a:t>Improve</a:t>
            </a:r>
            <a:r>
              <a:rPr lang="it-IT" dirty="0"/>
              <a:t> water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near</a:t>
            </a:r>
            <a:r>
              <a:rPr lang="it-IT" dirty="0"/>
              <a:t> the </a:t>
            </a:r>
            <a:r>
              <a:rPr lang="it-IT" dirty="0" err="1"/>
              <a:t>shore</a:t>
            </a:r>
            <a:endParaRPr lang="it-IT" dirty="0"/>
          </a:p>
          <a:p>
            <a:r>
              <a:rPr lang="it-IT" dirty="0" err="1"/>
              <a:t>Decrease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accidents</a:t>
            </a:r>
            <a:r>
              <a:rPr lang="it-IT" dirty="0"/>
              <a:t> </a:t>
            </a:r>
          </a:p>
          <a:p>
            <a:r>
              <a:rPr lang="it-IT" dirty="0" err="1"/>
              <a:t>Provide</a:t>
            </a:r>
            <a:r>
              <a:rPr lang="it-IT" dirty="0"/>
              <a:t> an user </a:t>
            </a:r>
            <a:r>
              <a:rPr lang="it-IT" dirty="0" err="1"/>
              <a:t>friendly</a:t>
            </a:r>
            <a:r>
              <a:rPr lang="it-IT" dirty="0"/>
              <a:t> dashboard in </a:t>
            </a:r>
            <a:r>
              <a:rPr lang="it-IT" dirty="0" err="1"/>
              <a:t>order</a:t>
            </a:r>
            <a:r>
              <a:rPr lang="it-IT" dirty="0"/>
              <a:t> to monitor </a:t>
            </a:r>
            <a:r>
              <a:rPr lang="it-IT" dirty="0" err="1"/>
              <a:t>violations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95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A44AE9-B0BA-4656-8A1C-EE14264B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Collective</a:t>
            </a:r>
            <a:r>
              <a:rPr lang="it-IT" dirty="0"/>
              <a:t> intelligence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E6201F6-4527-4D20-8A35-DECE218D6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74" y="1883165"/>
            <a:ext cx="5007575" cy="32508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A5FF4F-D2C2-4C8E-BA98-106664B0F2C1}"/>
              </a:ext>
            </a:extLst>
          </p:cNvPr>
          <p:cNvSpPr txBox="1"/>
          <p:nvPr/>
        </p:nvSpPr>
        <p:spPr>
          <a:xfrm>
            <a:off x="6791326" y="2581275"/>
            <a:ext cx="48101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purpose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replicate </a:t>
            </a:r>
            <a:r>
              <a:rPr lang="it-IT" dirty="0" err="1"/>
              <a:t>this</a:t>
            </a:r>
            <a:r>
              <a:rPr lang="it-IT" dirty="0"/>
              <a:t> trend of </a:t>
            </a:r>
            <a:r>
              <a:rPr lang="it-IT" dirty="0" err="1"/>
              <a:t>death</a:t>
            </a:r>
            <a:r>
              <a:rPr lang="it-IT" dirty="0"/>
              <a:t> by car </a:t>
            </a:r>
            <a:r>
              <a:rPr lang="it-IT" dirty="0" err="1"/>
              <a:t>accident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autovelox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in the </a:t>
            </a:r>
            <a:r>
              <a:rPr lang="it-IT" dirty="0" err="1"/>
              <a:t>context</a:t>
            </a:r>
            <a:r>
              <a:rPr lang="it-IT" dirty="0"/>
              <a:t> of </a:t>
            </a:r>
            <a:r>
              <a:rPr lang="it-IT" dirty="0" err="1"/>
              <a:t>accident</a:t>
            </a:r>
            <a:r>
              <a:rPr lang="it-IT" dirty="0"/>
              <a:t> </a:t>
            </a:r>
            <a:r>
              <a:rPr lang="it-IT" dirty="0" err="1"/>
              <a:t>caused</a:t>
            </a:r>
            <a:r>
              <a:rPr lang="it-IT" dirty="0"/>
              <a:t> by boats </a:t>
            </a:r>
            <a:r>
              <a:rPr lang="it-IT" dirty="0" err="1"/>
              <a:t>introducing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system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prevent</a:t>
            </a:r>
            <a:r>
              <a:rPr lang="it-IT" dirty="0"/>
              <a:t> an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deaths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7992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D1E-143D-4F35-8ADA-EB628617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71762"/>
            <a:ext cx="10691265" cy="1371030"/>
          </a:xfrm>
        </p:spPr>
        <p:txBody>
          <a:bodyPr/>
          <a:lstStyle/>
          <a:p>
            <a:r>
              <a:rPr lang="it-IT" dirty="0" err="1"/>
              <a:t>Scenarios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A3C2C3-1278-45E7-ABC8-F7370FA40A9A}"/>
              </a:ext>
            </a:extLst>
          </p:cNvPr>
          <p:cNvSpPr txBox="1"/>
          <p:nvPr/>
        </p:nvSpPr>
        <p:spPr>
          <a:xfrm>
            <a:off x="911184" y="4951828"/>
            <a:ext cx="1053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Bob is in Sardinia with his family on vacation. One day, his son is swimming in the water nearby, Bob sees a boat approaching too close to safety line, but thanks to the Safety Floater system control his son is not really in danger, because authorities will intervene in time.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7A83D4B-3F0F-46CB-82CD-5FC1A3A2D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2" y="2242792"/>
            <a:ext cx="9354650" cy="21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84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A1144-C171-4B24-8D30-06861D8B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62D717-96CA-42D4-B908-B66BE553F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sensors</a:t>
            </a:r>
            <a:r>
              <a:rPr lang="it-IT" dirty="0"/>
              <a:t> are </a:t>
            </a:r>
            <a:r>
              <a:rPr lang="it-IT" dirty="0" err="1"/>
              <a:t>constantly</a:t>
            </a:r>
            <a:r>
              <a:rPr lang="it-IT" dirty="0"/>
              <a:t> </a:t>
            </a:r>
            <a:r>
              <a:rPr lang="it-IT" dirty="0" err="1"/>
              <a:t>sampled</a:t>
            </a:r>
            <a:endParaRPr lang="it-IT" dirty="0"/>
          </a:p>
          <a:p>
            <a:r>
              <a:rPr lang="it-IT" dirty="0" err="1"/>
              <a:t>Bandwith</a:t>
            </a:r>
            <a:r>
              <a:rPr lang="it-IT" dirty="0"/>
              <a:t> and </a:t>
            </a:r>
            <a:r>
              <a:rPr lang="it-IT" dirty="0" err="1"/>
              <a:t>latency</a:t>
            </a:r>
            <a:r>
              <a:rPr lang="it-IT" dirty="0"/>
              <a:t> </a:t>
            </a:r>
            <a:r>
              <a:rPr lang="it-IT" dirty="0" err="1"/>
              <a:t>limitated</a:t>
            </a:r>
            <a:r>
              <a:rPr lang="it-IT" dirty="0"/>
              <a:t> by the </a:t>
            </a:r>
            <a:r>
              <a:rPr lang="it-IT" dirty="0" err="1"/>
              <a:t>capacity</a:t>
            </a:r>
            <a:r>
              <a:rPr lang="it-IT" dirty="0"/>
              <a:t> of </a:t>
            </a:r>
            <a:r>
              <a:rPr lang="it-IT" dirty="0" err="1"/>
              <a:t>LoraWAN</a:t>
            </a:r>
            <a:r>
              <a:rPr lang="it-IT" dirty="0"/>
              <a:t> </a:t>
            </a:r>
          </a:p>
          <a:p>
            <a:r>
              <a:rPr lang="it-IT" dirty="0"/>
              <a:t>Waterproof </a:t>
            </a:r>
            <a:r>
              <a:rPr lang="it-IT" dirty="0" err="1"/>
              <a:t>sensors</a:t>
            </a:r>
            <a:endParaRPr lang="it-IT" dirty="0"/>
          </a:p>
          <a:p>
            <a:r>
              <a:rPr lang="it-IT" dirty="0"/>
              <a:t>Energy </a:t>
            </a:r>
            <a:r>
              <a:rPr lang="it-IT" dirty="0" err="1"/>
              <a:t>is</a:t>
            </a:r>
            <a:r>
              <a:rPr lang="it-IT" dirty="0"/>
              <a:t> a key </a:t>
            </a:r>
            <a:r>
              <a:rPr lang="it-IT" dirty="0" err="1"/>
              <a:t>factor</a:t>
            </a:r>
            <a:r>
              <a:rPr lang="it-IT" dirty="0"/>
              <a:t> in </a:t>
            </a:r>
            <a:r>
              <a:rPr lang="it-IT" dirty="0" err="1"/>
              <a:t>Safety</a:t>
            </a:r>
            <a:r>
              <a:rPr lang="it-IT" dirty="0"/>
              <a:t> Floater, </a:t>
            </a:r>
            <a:r>
              <a:rPr lang="it-IT" dirty="0" err="1"/>
              <a:t>we</a:t>
            </a:r>
            <a:r>
              <a:rPr lang="it-IT" dirty="0"/>
              <a:t> use solar panel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the </a:t>
            </a:r>
            <a:r>
              <a:rPr lang="it-IT" dirty="0" err="1"/>
              <a:t>battery</a:t>
            </a:r>
            <a:r>
              <a:rPr lang="it-IT" dirty="0"/>
              <a:t> life</a:t>
            </a:r>
          </a:p>
          <a:p>
            <a:r>
              <a:rPr lang="it-IT" dirty="0"/>
              <a:t>Power </a:t>
            </a:r>
            <a:r>
              <a:rPr lang="it-IT" dirty="0" err="1"/>
              <a:t>consumption</a:t>
            </a:r>
            <a:r>
              <a:rPr lang="it-IT" dirty="0"/>
              <a:t> </a:t>
            </a:r>
            <a:r>
              <a:rPr lang="it-IT" dirty="0" err="1"/>
              <a:t>reduced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minimum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7704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8FE4AD-32D3-4FEC-89E4-BDFFD960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DEPLOYMENT</a:t>
            </a:r>
            <a:endParaRPr lang="en-GB" dirty="0"/>
          </a:p>
        </p:txBody>
      </p:sp>
      <p:pic>
        <p:nvPicPr>
          <p:cNvPr id="5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371AE627-B8E1-4762-9D47-6CD58B575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636296"/>
            <a:ext cx="10591800" cy="4547936"/>
          </a:xfrm>
        </p:spPr>
      </p:pic>
    </p:spTree>
    <p:extLst>
      <p:ext uri="{BB962C8B-B14F-4D97-AF65-F5344CB8AC3E}">
        <p14:creationId xmlns:p14="http://schemas.microsoft.com/office/powerpoint/2010/main" val="252751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IOT ARCHITECTURE: DETAILED SUMMARY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1837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RegularSeedRightStep">
      <a:dk1>
        <a:srgbClr val="000000"/>
      </a:dk1>
      <a:lt1>
        <a:srgbClr val="FFFFFF"/>
      </a:lt1>
      <a:dk2>
        <a:srgbClr val="1B2830"/>
      </a:dk2>
      <a:lt2>
        <a:srgbClr val="F3F0F0"/>
      </a:lt2>
      <a:accent1>
        <a:srgbClr val="20B3AE"/>
      </a:accent1>
      <a:accent2>
        <a:srgbClr val="178CD5"/>
      </a:accent2>
      <a:accent3>
        <a:srgbClr val="294FE7"/>
      </a:accent3>
      <a:accent4>
        <a:srgbClr val="5530D9"/>
      </a:accent4>
      <a:accent5>
        <a:srgbClr val="A229E7"/>
      </a:accent5>
      <a:accent6>
        <a:srgbClr val="D517CB"/>
      </a:accent6>
      <a:hlink>
        <a:srgbClr val="BF3F43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Fasce</Template>
  <TotalTime>858</TotalTime>
  <Words>1196</Words>
  <Application>Microsoft Office PowerPoint</Application>
  <PresentationFormat>Widescreen</PresentationFormat>
  <Paragraphs>147</Paragraphs>
  <Slides>28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5" baseType="lpstr">
      <vt:lpstr>-apple-system</vt:lpstr>
      <vt:lpstr>Arial</vt:lpstr>
      <vt:lpstr>Calisto MT</vt:lpstr>
      <vt:lpstr>Rockwell</vt:lpstr>
      <vt:lpstr>Rockwell Condensed</vt:lpstr>
      <vt:lpstr>Univers Condensed</vt:lpstr>
      <vt:lpstr>ChronicleVTI</vt:lpstr>
      <vt:lpstr>Safety floater</vt:lpstr>
      <vt:lpstr>What is the problem?</vt:lpstr>
      <vt:lpstr>Boat accidents FROM 2002 TO 2019</vt:lpstr>
      <vt:lpstr>Key functionalities</vt:lpstr>
      <vt:lpstr>Collective intelligence</vt:lpstr>
      <vt:lpstr>Scenarios</vt:lpstr>
      <vt:lpstr>Constraints</vt:lpstr>
      <vt:lpstr>DEPLOYMENT</vt:lpstr>
      <vt:lpstr>IOT ARCHITECTURE: DETAILED SUMMARY</vt:lpstr>
      <vt:lpstr>SAFETY FLOATER VIEW</vt:lpstr>
      <vt:lpstr>SPOTTER VIEW</vt:lpstr>
      <vt:lpstr>SAFETY FLOATER: FUNCTIONALITIES</vt:lpstr>
      <vt:lpstr>BOAT DETECTION MECHANISM</vt:lpstr>
      <vt:lpstr>ORIENTATION CONTROL MECHANISM</vt:lpstr>
      <vt:lpstr>POWER MANAGEMENT MECHANISM</vt:lpstr>
      <vt:lpstr>POWER MANAGEMENT TESTING METRICS</vt:lpstr>
      <vt:lpstr>HIGH POWER CONSUMPTION mode</vt:lpstr>
      <vt:lpstr>MEDIUM POWER CONSUMPTION mode</vt:lpstr>
      <vt:lpstr>LOW POWER CONSUMPTION mode</vt:lpstr>
      <vt:lpstr>EVALUATION IN THE REAL LIFE ENVIRONMENT</vt:lpstr>
      <vt:lpstr>EVALUATION IN THE REAL LIFE ENVIRONMENT </vt:lpstr>
      <vt:lpstr>NETWORK latency</vt:lpstr>
      <vt:lpstr>Evaluation &amp; PERFORMANCE: NETWORK latency</vt:lpstr>
      <vt:lpstr>Evaluation &amp; PERFORMANCE: boat detection</vt:lpstr>
      <vt:lpstr>REAL LIFE EVALUATION WITH THE CNN</vt:lpstr>
      <vt:lpstr>CLOud server &amp; FRONTEND</vt:lpstr>
      <vt:lpstr>Future development</vt:lpstr>
      <vt:lpstr>NETWORK latency with lorawan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 floater</dc:title>
  <dc:creator>Daniele Bufalieri</dc:creator>
  <cp:lastModifiedBy>Ivan Giacomoni</cp:lastModifiedBy>
  <cp:revision>123</cp:revision>
  <dcterms:created xsi:type="dcterms:W3CDTF">2021-04-03T14:51:34Z</dcterms:created>
  <dcterms:modified xsi:type="dcterms:W3CDTF">2021-07-13T19:29:22Z</dcterms:modified>
</cp:coreProperties>
</file>